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64" r:id="rId5"/>
    <p:sldId id="256" r:id="rId6"/>
    <p:sldId id="257" r:id="rId7"/>
    <p:sldId id="259" r:id="rId8"/>
    <p:sldId id="261" r:id="rId9"/>
    <p:sldId id="258" r:id="rId10"/>
    <p:sldId id="260" r:id="rId11"/>
    <p:sldId id="272" r:id="rId12"/>
    <p:sldId id="269" r:id="rId13"/>
    <p:sldId id="271" r:id="rId14"/>
    <p:sldId id="270" r:id="rId15"/>
    <p:sldId id="266" r:id="rId16"/>
    <p:sldId id="273" r:id="rId17"/>
    <p:sldId id="274" r:id="rId18"/>
    <p:sldId id="275" r:id="rId19"/>
    <p:sldId id="278" r:id="rId20"/>
    <p:sldId id="268" r:id="rId21"/>
    <p:sldId id="277" r:id="rId22"/>
    <p:sldId id="281" r:id="rId23"/>
    <p:sldId id="276" r:id="rId24"/>
    <p:sldId id="284" r:id="rId25"/>
    <p:sldId id="279" r:id="rId26"/>
    <p:sldId id="287" r:id="rId27"/>
    <p:sldId id="280" r:id="rId28"/>
    <p:sldId id="286" r:id="rId29"/>
    <p:sldId id="285" r:id="rId30"/>
    <p:sldId id="283" r:id="rId31"/>
    <p:sldId id="288" r:id="rId32"/>
    <p:sldId id="282" r:id="rId33"/>
    <p:sldId id="289" r:id="rId34"/>
    <p:sldId id="292" r:id="rId35"/>
    <p:sldId id="290" r:id="rId36"/>
    <p:sldId id="291" r:id="rId37"/>
    <p:sldId id="262" r:id="rId38"/>
    <p:sldId id="265" r:id="rId39"/>
    <p:sldId id="29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57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27-Dec-22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27-Dec-22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62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27-Dec-22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27-Dec-22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27-Dec-22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27-Dec-22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27-Dec-22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27-Dec-22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27-Dec-22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27-Dec-22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27-Dec-22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27-Dec-22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27-Dec-22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27-Dec-22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42" y="761332"/>
            <a:ext cx="7304315" cy="466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ENTRY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</a:t>
            </a:r>
            <a:r>
              <a:rPr lang="en-US" dirty="0" smtClean="0"/>
              <a:t>ale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office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982" y="856113"/>
            <a:ext cx="7467600" cy="2886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835" y="3742188"/>
            <a:ext cx="3537936" cy="285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87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ENTRY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</a:t>
            </a:r>
            <a:r>
              <a:rPr lang="en-US" dirty="0" err="1" smtClean="0"/>
              <a:t>ys_admin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600200"/>
            <a:ext cx="7985876" cy="360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69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REDUNDENCY AND </a:t>
            </a:r>
            <a:r>
              <a:rPr lang="en-US" dirty="0" smtClean="0"/>
              <a:t>DEPENDENCIES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773430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We applied normalization to our tables to reduce data redundancy and different types of dependencies.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Male </a:t>
            </a:r>
            <a:r>
              <a:rPr lang="en-US" sz="2000" dirty="0"/>
              <a:t>and Female tables contain attributes </a:t>
            </a:r>
            <a:r>
              <a:rPr lang="en-US" sz="2000" b="1" dirty="0"/>
              <a:t>city, district </a:t>
            </a:r>
            <a:r>
              <a:rPr lang="en-US" sz="2000" dirty="0"/>
              <a:t>and </a:t>
            </a:r>
            <a:r>
              <a:rPr lang="en-US" sz="2000" b="1" dirty="0" smtClean="0"/>
              <a:t>province.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District </a:t>
            </a:r>
            <a:r>
              <a:rPr lang="en-US" sz="2200" dirty="0"/>
              <a:t>was dependent on city and province was dependent on district.</a:t>
            </a:r>
          </a:p>
          <a:p>
            <a:pPr lvl="2"/>
            <a:r>
              <a:rPr lang="en-US" sz="1900" dirty="0"/>
              <a:t>The attributes also had redundant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Employee </a:t>
            </a:r>
            <a:r>
              <a:rPr lang="en-US" sz="2000" dirty="0"/>
              <a:t>table had attributes </a:t>
            </a:r>
            <a:r>
              <a:rPr lang="en-US" sz="2000" b="1" dirty="0" err="1"/>
              <a:t>office_id</a:t>
            </a:r>
            <a:r>
              <a:rPr lang="en-US" sz="2000" b="1" dirty="0"/>
              <a:t> </a:t>
            </a:r>
            <a:r>
              <a:rPr lang="en-US" sz="2000" dirty="0"/>
              <a:t>and </a:t>
            </a:r>
            <a:r>
              <a:rPr lang="en-US" sz="2000" b="1" dirty="0" err="1"/>
              <a:t>office_address</a:t>
            </a:r>
            <a:endParaRPr lang="en-US" sz="2000" b="1" dirty="0"/>
          </a:p>
          <a:p>
            <a:pPr lvl="2"/>
            <a:r>
              <a:rPr lang="en-US" sz="1900" dirty="0" smtClean="0"/>
              <a:t>	</a:t>
            </a:r>
            <a:r>
              <a:rPr lang="en-US" sz="1900" dirty="0" err="1" smtClean="0"/>
              <a:t>Office_address</a:t>
            </a:r>
            <a:r>
              <a:rPr lang="en-US" sz="1900" dirty="0" smtClean="0"/>
              <a:t> </a:t>
            </a:r>
            <a:r>
              <a:rPr lang="en-US" sz="1900" dirty="0"/>
              <a:t>was </a:t>
            </a:r>
            <a:r>
              <a:rPr lang="en-US" sz="1900" dirty="0" smtClean="0"/>
              <a:t>	dependent </a:t>
            </a:r>
            <a:r>
              <a:rPr lang="en-US" sz="1900" dirty="0"/>
              <a:t>on </a:t>
            </a:r>
            <a:r>
              <a:rPr lang="en-US" sz="1900" dirty="0" err="1"/>
              <a:t>office_id</a:t>
            </a:r>
            <a:endParaRPr lang="en-US" sz="19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NORMALIZATION</a:t>
            </a:r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43980AF7-7E98-40E9-8A15-A828A22B6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6378" b="-7600"/>
          <a:stretch/>
        </p:blipFill>
        <p:spPr>
          <a:xfrm>
            <a:off x="3764118" y="1457239"/>
            <a:ext cx="8019705" cy="5211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2514" y="2175697"/>
            <a:ext cx="3026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normalization is </a:t>
            </a:r>
            <a:r>
              <a:rPr lang="en-US" b="1" dirty="0"/>
              <a:t>the organization of data to appear similar across all records and fields</a:t>
            </a:r>
            <a:r>
              <a:rPr lang="en-US" dirty="0"/>
              <a:t>. It increases the cohesion of entry types leading to cleansing, lead generation, segmentation, and higher quality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710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Continued…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04899" y="1600200"/>
            <a:ext cx="7832271" cy="4572000"/>
          </a:xfrm>
        </p:spPr>
        <p:txBody>
          <a:bodyPr/>
          <a:lstStyle/>
          <a:p>
            <a:r>
              <a:rPr lang="en-US" sz="2400" dirty="0"/>
              <a:t>To remove any redundancy, we added three new tables</a:t>
            </a:r>
          </a:p>
          <a:p>
            <a:pPr lvl="1"/>
            <a:r>
              <a:rPr lang="en-US" dirty="0" err="1"/>
              <a:t>City_table</a:t>
            </a:r>
            <a:endParaRPr lang="en-US" dirty="0"/>
          </a:p>
          <a:p>
            <a:pPr lvl="1"/>
            <a:r>
              <a:rPr lang="en-US" dirty="0" err="1"/>
              <a:t>District_table</a:t>
            </a:r>
            <a:endParaRPr lang="en-US" dirty="0"/>
          </a:p>
          <a:p>
            <a:pPr lvl="1"/>
            <a:r>
              <a:rPr lang="en-US" dirty="0"/>
              <a:t>Office</a:t>
            </a:r>
          </a:p>
          <a:p>
            <a:endParaRPr lang="en-US" sz="2400" dirty="0" smtClean="0"/>
          </a:p>
          <a:p>
            <a:r>
              <a:rPr lang="en-US" sz="2400" dirty="0" smtClean="0"/>
              <a:t>This </a:t>
            </a:r>
            <a:r>
              <a:rPr lang="en-US" sz="2400" dirty="0"/>
              <a:t>resulted in removal of functional and partial dependencies, adding more practical approach to add someone in the database.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664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614C8044-A4DC-4D55-93FF-5C68A87E8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17109"/>
              </p:ext>
            </p:extLst>
          </p:nvPr>
        </p:nvGraphicFramePr>
        <p:xfrm>
          <a:off x="163285" y="717550"/>
          <a:ext cx="11854543" cy="64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724683">
                  <a:extLst>
                    <a:ext uri="{9D8B030D-6E8A-4147-A177-3AD203B41FA5}">
                      <a16:colId xmlns:a16="http://schemas.microsoft.com/office/drawing/2014/main" xmlns="" val="3256177923"/>
                    </a:ext>
                  </a:extLst>
                </a:gridCol>
                <a:gridCol w="1486751">
                  <a:extLst>
                    <a:ext uri="{9D8B030D-6E8A-4147-A177-3AD203B41FA5}">
                      <a16:colId xmlns:a16="http://schemas.microsoft.com/office/drawing/2014/main" xmlns="" val="901690930"/>
                    </a:ext>
                  </a:extLst>
                </a:gridCol>
                <a:gridCol w="1453389">
                  <a:extLst>
                    <a:ext uri="{9D8B030D-6E8A-4147-A177-3AD203B41FA5}">
                      <a16:colId xmlns:a16="http://schemas.microsoft.com/office/drawing/2014/main" xmlns="" val="1412609715"/>
                    </a:ext>
                  </a:extLst>
                </a:gridCol>
                <a:gridCol w="1305892">
                  <a:extLst>
                    <a:ext uri="{9D8B030D-6E8A-4147-A177-3AD203B41FA5}">
                      <a16:colId xmlns:a16="http://schemas.microsoft.com/office/drawing/2014/main" xmlns="" val="2534747647"/>
                    </a:ext>
                  </a:extLst>
                </a:gridCol>
                <a:gridCol w="726512">
                  <a:extLst>
                    <a:ext uri="{9D8B030D-6E8A-4147-A177-3AD203B41FA5}">
                      <a16:colId xmlns:a16="http://schemas.microsoft.com/office/drawing/2014/main" xmlns="" val="269001117"/>
                    </a:ext>
                  </a:extLst>
                </a:gridCol>
                <a:gridCol w="1001605">
                  <a:extLst>
                    <a:ext uri="{9D8B030D-6E8A-4147-A177-3AD203B41FA5}">
                      <a16:colId xmlns:a16="http://schemas.microsoft.com/office/drawing/2014/main" xmlns="" val="104408069"/>
                    </a:ext>
                  </a:extLst>
                </a:gridCol>
                <a:gridCol w="689930">
                  <a:extLst>
                    <a:ext uri="{9D8B030D-6E8A-4147-A177-3AD203B41FA5}">
                      <a16:colId xmlns:a16="http://schemas.microsoft.com/office/drawing/2014/main" xmlns="" val="3642385681"/>
                    </a:ext>
                  </a:extLst>
                </a:gridCol>
                <a:gridCol w="1052820">
                  <a:extLst>
                    <a:ext uri="{9D8B030D-6E8A-4147-A177-3AD203B41FA5}">
                      <a16:colId xmlns:a16="http://schemas.microsoft.com/office/drawing/2014/main" xmlns="" val="3403502486"/>
                    </a:ext>
                  </a:extLst>
                </a:gridCol>
                <a:gridCol w="1212683">
                  <a:extLst>
                    <a:ext uri="{9D8B030D-6E8A-4147-A177-3AD203B41FA5}">
                      <a16:colId xmlns:a16="http://schemas.microsoft.com/office/drawing/2014/main" xmlns="" val="295279973"/>
                    </a:ext>
                  </a:extLst>
                </a:gridCol>
                <a:gridCol w="2200278">
                  <a:extLst>
                    <a:ext uri="{9D8B030D-6E8A-4147-A177-3AD203B41FA5}">
                      <a16:colId xmlns:a16="http://schemas.microsoft.com/office/drawing/2014/main" xmlns="" val="156170010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US" dirty="0"/>
                        <a:t>Cnic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First_name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Last_name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Father_id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District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Marital_status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020701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33EA314F-2640-4394-AC32-62DA4D9B9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197478"/>
              </p:ext>
            </p:extLst>
          </p:nvPr>
        </p:nvGraphicFramePr>
        <p:xfrm>
          <a:off x="185057" y="2451100"/>
          <a:ext cx="11908972" cy="6400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859972">
                  <a:extLst>
                    <a:ext uri="{9D8B030D-6E8A-4147-A177-3AD203B41FA5}">
                      <a16:colId xmlns:a16="http://schemas.microsoft.com/office/drawing/2014/main" xmlns="" val="325617792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xmlns="" val="901690930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xmlns="" val="1412609715"/>
                    </a:ext>
                  </a:extLst>
                </a:gridCol>
                <a:gridCol w="1030877">
                  <a:extLst>
                    <a:ext uri="{9D8B030D-6E8A-4147-A177-3AD203B41FA5}">
                      <a16:colId xmlns:a16="http://schemas.microsoft.com/office/drawing/2014/main" xmlns="" val="2534747647"/>
                    </a:ext>
                  </a:extLst>
                </a:gridCol>
                <a:gridCol w="1262743">
                  <a:extLst>
                    <a:ext uri="{9D8B030D-6E8A-4147-A177-3AD203B41FA5}">
                      <a16:colId xmlns:a16="http://schemas.microsoft.com/office/drawing/2014/main" xmlns="" val="540928173"/>
                    </a:ext>
                  </a:extLst>
                </a:gridCol>
                <a:gridCol w="772885">
                  <a:extLst>
                    <a:ext uri="{9D8B030D-6E8A-4147-A177-3AD203B41FA5}">
                      <a16:colId xmlns:a16="http://schemas.microsoft.com/office/drawing/2014/main" xmlns="" val="269001117"/>
                    </a:ext>
                  </a:extLst>
                </a:gridCol>
                <a:gridCol w="1099457">
                  <a:extLst>
                    <a:ext uri="{9D8B030D-6E8A-4147-A177-3AD203B41FA5}">
                      <a16:colId xmlns:a16="http://schemas.microsoft.com/office/drawing/2014/main" xmlns="" val="104408069"/>
                    </a:ext>
                  </a:extLst>
                </a:gridCol>
                <a:gridCol w="772886">
                  <a:extLst>
                    <a:ext uri="{9D8B030D-6E8A-4147-A177-3AD203B41FA5}">
                      <a16:colId xmlns:a16="http://schemas.microsoft.com/office/drawing/2014/main" xmlns="" val="3642385681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xmlns="" val="3403502486"/>
                    </a:ext>
                  </a:extLst>
                </a:gridCol>
                <a:gridCol w="1519228">
                  <a:extLst>
                    <a:ext uri="{9D8B030D-6E8A-4147-A177-3AD203B41FA5}">
                      <a16:colId xmlns:a16="http://schemas.microsoft.com/office/drawing/2014/main" xmlns="" val="295279973"/>
                    </a:ext>
                  </a:extLst>
                </a:gridCol>
                <a:gridCol w="1365487">
                  <a:extLst>
                    <a:ext uri="{9D8B030D-6E8A-4147-A177-3AD203B41FA5}">
                      <a16:colId xmlns:a16="http://schemas.microsoft.com/office/drawing/2014/main" xmlns="" val="156170010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Cnic_no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First_name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Last_name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Father_id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Husband_id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District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Marital_status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0207018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03D90FC-44E6-44A4-AB76-30113FFCDB15}"/>
              </a:ext>
            </a:extLst>
          </p:cNvPr>
          <p:cNvSpPr/>
          <p:nvPr/>
        </p:nvSpPr>
        <p:spPr>
          <a:xfrm>
            <a:off x="6814457" y="579438"/>
            <a:ext cx="2917371" cy="723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58884E6-B9BD-4ADF-AE84-A5C70BC9FEE7}"/>
              </a:ext>
            </a:extLst>
          </p:cNvPr>
          <p:cNvSpPr/>
          <p:nvPr/>
        </p:nvSpPr>
        <p:spPr>
          <a:xfrm>
            <a:off x="7472133" y="2416352"/>
            <a:ext cx="3304723" cy="723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-Turn 14">
            <a:extLst>
              <a:ext uri="{FF2B5EF4-FFF2-40B4-BE49-F238E27FC236}">
                <a16:creationId xmlns:a16="http://schemas.microsoft.com/office/drawing/2014/main" xmlns="" id="{42080EFC-D205-4B02-9086-1E00F37E31BA}"/>
              </a:ext>
            </a:extLst>
          </p:cNvPr>
          <p:cNvSpPr/>
          <p:nvPr/>
        </p:nvSpPr>
        <p:spPr>
          <a:xfrm flipH="1" flipV="1">
            <a:off x="6915151" y="1331171"/>
            <a:ext cx="1008742" cy="596900"/>
          </a:xfrm>
          <a:prstGeom prst="uturnArrow">
            <a:avLst>
              <a:gd name="adj1" fmla="val 2778"/>
              <a:gd name="adj2" fmla="val 11111"/>
              <a:gd name="adj3" fmla="val 26389"/>
              <a:gd name="adj4" fmla="val 0"/>
              <a:gd name="adj5" fmla="val 10000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U-Turn 15">
            <a:extLst>
              <a:ext uri="{FF2B5EF4-FFF2-40B4-BE49-F238E27FC236}">
                <a16:creationId xmlns:a16="http://schemas.microsoft.com/office/drawing/2014/main" xmlns="" id="{806A6F51-A6EB-414C-99BB-945BE6CED3CD}"/>
              </a:ext>
            </a:extLst>
          </p:cNvPr>
          <p:cNvSpPr/>
          <p:nvPr/>
        </p:nvSpPr>
        <p:spPr>
          <a:xfrm flipH="1" flipV="1">
            <a:off x="8274049" y="1223509"/>
            <a:ext cx="1028700" cy="774700"/>
          </a:xfrm>
          <a:prstGeom prst="uturnArrow">
            <a:avLst>
              <a:gd name="adj1" fmla="val 2778"/>
              <a:gd name="adj2" fmla="val 11111"/>
              <a:gd name="adj3" fmla="val 26389"/>
              <a:gd name="adj4" fmla="val 0"/>
              <a:gd name="adj5" fmla="val 100000"/>
            </a:avLst>
          </a:prstGeom>
          <a:solidFill>
            <a:srgbClr val="00B0F0"/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U-Turn 16">
            <a:extLst>
              <a:ext uri="{FF2B5EF4-FFF2-40B4-BE49-F238E27FC236}">
                <a16:creationId xmlns:a16="http://schemas.microsoft.com/office/drawing/2014/main" xmlns="" id="{AD61388A-F49A-4A8A-8F76-6A44DAAC9F63}"/>
              </a:ext>
            </a:extLst>
          </p:cNvPr>
          <p:cNvSpPr/>
          <p:nvPr/>
        </p:nvSpPr>
        <p:spPr>
          <a:xfrm flipH="1" flipV="1">
            <a:off x="8910864" y="3111223"/>
            <a:ext cx="1028700" cy="673100"/>
          </a:xfrm>
          <a:prstGeom prst="uturnArrow">
            <a:avLst>
              <a:gd name="adj1" fmla="val 2778"/>
              <a:gd name="adj2" fmla="val 10407"/>
              <a:gd name="adj3" fmla="val 23572"/>
              <a:gd name="adj4" fmla="val 0"/>
              <a:gd name="adj5" fmla="val 100000"/>
            </a:avLst>
          </a:prstGeom>
          <a:solidFill>
            <a:srgbClr val="00B0F0"/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U-Turn 17">
            <a:extLst>
              <a:ext uri="{FF2B5EF4-FFF2-40B4-BE49-F238E27FC236}">
                <a16:creationId xmlns:a16="http://schemas.microsoft.com/office/drawing/2014/main" xmlns="" id="{EEC63417-E032-43AA-AFA7-C8700B93B817}"/>
              </a:ext>
            </a:extLst>
          </p:cNvPr>
          <p:cNvSpPr/>
          <p:nvPr/>
        </p:nvSpPr>
        <p:spPr>
          <a:xfrm flipH="1" flipV="1">
            <a:off x="7758792" y="3140252"/>
            <a:ext cx="1028700" cy="511175"/>
          </a:xfrm>
          <a:prstGeom prst="uturnArrow">
            <a:avLst>
              <a:gd name="adj1" fmla="val 2778"/>
              <a:gd name="adj2" fmla="val 11111"/>
              <a:gd name="adj3" fmla="val 26389"/>
              <a:gd name="adj4" fmla="val 0"/>
              <a:gd name="adj5" fmla="val 10000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C994689-A78E-41C1-BEE2-5BFFEE1D8F56}"/>
              </a:ext>
            </a:extLst>
          </p:cNvPr>
          <p:cNvSpPr txBox="1"/>
          <p:nvPr/>
        </p:nvSpPr>
        <p:spPr>
          <a:xfrm>
            <a:off x="596900" y="291068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Male 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9E4768-2694-4129-915C-6CD89E217FAB}"/>
              </a:ext>
            </a:extLst>
          </p:cNvPr>
          <p:cNvSpPr txBox="1"/>
          <p:nvPr/>
        </p:nvSpPr>
        <p:spPr>
          <a:xfrm>
            <a:off x="565898" y="2032000"/>
            <a:ext cx="180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female Table</a:t>
            </a:r>
          </a:p>
        </p:txBody>
      </p:sp>
      <p:graphicFrame>
        <p:nvGraphicFramePr>
          <p:cNvPr id="15" name="Table 24">
            <a:extLst>
              <a:ext uri="{FF2B5EF4-FFF2-40B4-BE49-F238E27FC236}">
                <a16:creationId xmlns:a16="http://schemas.microsoft.com/office/drawing/2014/main" xmlns="" id="{83C2DC54-D9DD-4C92-A8DD-8ECC9E5B6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229043"/>
              </p:ext>
            </p:extLst>
          </p:nvPr>
        </p:nvGraphicFramePr>
        <p:xfrm>
          <a:off x="596900" y="4821766"/>
          <a:ext cx="7883072" cy="640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40339">
                  <a:extLst>
                    <a:ext uri="{9D8B030D-6E8A-4147-A177-3AD203B41FA5}">
                      <a16:colId xmlns:a16="http://schemas.microsoft.com/office/drawing/2014/main" xmlns="" val="924351351"/>
                    </a:ext>
                  </a:extLst>
                </a:gridCol>
                <a:gridCol w="1415561">
                  <a:extLst>
                    <a:ext uri="{9D8B030D-6E8A-4147-A177-3AD203B41FA5}">
                      <a16:colId xmlns:a16="http://schemas.microsoft.com/office/drawing/2014/main" xmlns="" val="199547720"/>
                    </a:ext>
                  </a:extLst>
                </a:gridCol>
                <a:gridCol w="1393371">
                  <a:extLst>
                    <a:ext uri="{9D8B030D-6E8A-4147-A177-3AD203B41FA5}">
                      <a16:colId xmlns:a16="http://schemas.microsoft.com/office/drawing/2014/main" xmlns="" val="156736751"/>
                    </a:ext>
                  </a:extLst>
                </a:gridCol>
                <a:gridCol w="1320803">
                  <a:extLst>
                    <a:ext uri="{9D8B030D-6E8A-4147-A177-3AD203B41FA5}">
                      <a16:colId xmlns:a16="http://schemas.microsoft.com/office/drawing/2014/main" xmlns="" val="3045326812"/>
                    </a:ext>
                  </a:extLst>
                </a:gridCol>
                <a:gridCol w="2412998">
                  <a:extLst>
                    <a:ext uri="{9D8B030D-6E8A-4147-A177-3AD203B41FA5}">
                      <a16:colId xmlns:a16="http://schemas.microsoft.com/office/drawing/2014/main" xmlns="" val="16156715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Employee_id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Employee_name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Employee_job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Office_id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Office_address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5741821"/>
                  </a:ext>
                </a:extLst>
              </a:tr>
            </a:tbl>
          </a:graphicData>
        </a:graphic>
      </p:graphicFrame>
      <p:sp>
        <p:nvSpPr>
          <p:cNvPr id="16" name="Arrow: U-Turn 24">
            <a:extLst>
              <a:ext uri="{FF2B5EF4-FFF2-40B4-BE49-F238E27FC236}">
                <a16:creationId xmlns:a16="http://schemas.microsoft.com/office/drawing/2014/main" xmlns="" id="{87E3B6F3-B9D7-46BD-9ABC-643C95681BE5}"/>
              </a:ext>
            </a:extLst>
          </p:cNvPr>
          <p:cNvSpPr/>
          <p:nvPr/>
        </p:nvSpPr>
        <p:spPr>
          <a:xfrm flipH="1" flipV="1">
            <a:off x="5612379" y="5500264"/>
            <a:ext cx="1028700" cy="514774"/>
          </a:xfrm>
          <a:prstGeom prst="uturnArrow">
            <a:avLst>
              <a:gd name="adj1" fmla="val 2778"/>
              <a:gd name="adj2" fmla="val 12087"/>
              <a:gd name="adj3" fmla="val 26389"/>
              <a:gd name="adj4" fmla="val 0"/>
              <a:gd name="adj5" fmla="val 10000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A8B6B02-4DDC-4432-93BF-05849A16FCD3}"/>
              </a:ext>
            </a:extLst>
          </p:cNvPr>
          <p:cNvSpPr/>
          <p:nvPr/>
        </p:nvSpPr>
        <p:spPr>
          <a:xfrm>
            <a:off x="4649787" y="4746172"/>
            <a:ext cx="3982584" cy="766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030E125-C4DD-40B4-AF4E-BAB0EB18F20B}"/>
              </a:ext>
            </a:extLst>
          </p:cNvPr>
          <p:cNvSpPr txBox="1"/>
          <p:nvPr/>
        </p:nvSpPr>
        <p:spPr>
          <a:xfrm>
            <a:off x="545940" y="4027500"/>
            <a:ext cx="180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Employee Table</a:t>
            </a:r>
          </a:p>
        </p:txBody>
      </p:sp>
    </p:spTree>
    <p:extLst>
      <p:ext uri="{BB962C8B-B14F-4D97-AF65-F5344CB8AC3E}">
        <p14:creationId xmlns:p14="http://schemas.microsoft.com/office/powerpoint/2010/main" val="1900552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6" grpId="0" animBg="1"/>
      <p:bldP spid="17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2985C7C7-9612-43F8-B391-4A67C9209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460789"/>
              </p:ext>
            </p:extLst>
          </p:nvPr>
        </p:nvGraphicFramePr>
        <p:xfrm>
          <a:off x="381000" y="3778940"/>
          <a:ext cx="1752600" cy="4953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56791">
                  <a:extLst>
                    <a:ext uri="{9D8B030D-6E8A-4147-A177-3AD203B41FA5}">
                      <a16:colId xmlns:a16="http://schemas.microsoft.com/office/drawing/2014/main" xmlns="" val="3692445296"/>
                    </a:ext>
                  </a:extLst>
                </a:gridCol>
                <a:gridCol w="995809">
                  <a:extLst>
                    <a:ext uri="{9D8B030D-6E8A-4147-A177-3AD203B41FA5}">
                      <a16:colId xmlns:a16="http://schemas.microsoft.com/office/drawing/2014/main" xmlns="" val="7376908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District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0648133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03F7EDE7-7DCA-4861-9363-8010C8BED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606628"/>
              </p:ext>
            </p:extLst>
          </p:nvPr>
        </p:nvGraphicFramePr>
        <p:xfrm>
          <a:off x="6629241" y="3778940"/>
          <a:ext cx="2307930" cy="4953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31200">
                  <a:extLst>
                    <a:ext uri="{9D8B030D-6E8A-4147-A177-3AD203B41FA5}">
                      <a16:colId xmlns:a16="http://schemas.microsoft.com/office/drawing/2014/main" xmlns="" val="1775711060"/>
                    </a:ext>
                  </a:extLst>
                </a:gridCol>
                <a:gridCol w="1176730">
                  <a:extLst>
                    <a:ext uri="{9D8B030D-6E8A-4147-A177-3AD203B41FA5}">
                      <a16:colId xmlns:a16="http://schemas.microsoft.com/office/drawing/2014/main" xmlns="" val="3847294647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US" dirty="0"/>
                        <a:t>District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080276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2EBBDA-2C8A-43BA-A5F0-BCE1A5E8B651}"/>
              </a:ext>
            </a:extLst>
          </p:cNvPr>
          <p:cNvSpPr txBox="1"/>
          <p:nvPr/>
        </p:nvSpPr>
        <p:spPr>
          <a:xfrm>
            <a:off x="247650" y="3244385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City Table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xmlns="" id="{A692DBD3-D336-475A-A71A-5518A789A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236945"/>
              </p:ext>
            </p:extLst>
          </p:nvPr>
        </p:nvGraphicFramePr>
        <p:xfrm>
          <a:off x="6502400" y="2453919"/>
          <a:ext cx="2706856" cy="64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87991">
                  <a:extLst>
                    <a:ext uri="{9D8B030D-6E8A-4147-A177-3AD203B41FA5}">
                      <a16:colId xmlns:a16="http://schemas.microsoft.com/office/drawing/2014/main" xmlns="" val="1741303827"/>
                    </a:ext>
                  </a:extLst>
                </a:gridCol>
                <a:gridCol w="1618865">
                  <a:extLst>
                    <a:ext uri="{9D8B030D-6E8A-4147-A177-3AD203B41FA5}">
                      <a16:colId xmlns:a16="http://schemas.microsoft.com/office/drawing/2014/main" xmlns="" val="1464941016"/>
                    </a:ext>
                  </a:extLst>
                </a:gridCol>
              </a:tblGrid>
              <a:tr h="624678">
                <a:tc>
                  <a:txBody>
                    <a:bodyPr/>
                    <a:lstStyle/>
                    <a:p>
                      <a:r>
                        <a:rPr lang="en-US" dirty="0"/>
                        <a:t>Office_id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Office_address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1210566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805FC41-978F-434E-8D7C-641E19A1E683}"/>
              </a:ext>
            </a:extLst>
          </p:cNvPr>
          <p:cNvSpPr txBox="1"/>
          <p:nvPr/>
        </p:nvSpPr>
        <p:spPr>
          <a:xfrm>
            <a:off x="496397" y="1416689"/>
            <a:ext cx="1181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City Table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2D305E3-24E1-49D6-9066-D7311DC9A236}"/>
              </a:ext>
            </a:extLst>
          </p:cNvPr>
          <p:cNvSpPr txBox="1"/>
          <p:nvPr/>
        </p:nvSpPr>
        <p:spPr>
          <a:xfrm>
            <a:off x="6463544" y="1642029"/>
            <a:ext cx="1145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Office Table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4A777FA-4481-47B3-B0A5-F076DA7F9E45}"/>
              </a:ext>
            </a:extLst>
          </p:cNvPr>
          <p:cNvSpPr txBox="1"/>
          <p:nvPr/>
        </p:nvSpPr>
        <p:spPr>
          <a:xfrm>
            <a:off x="6705441" y="3244385"/>
            <a:ext cx="180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District Table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xmlns="" id="{239F23E5-2EE3-45BA-9EE4-8D750D323A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638169"/>
              </p:ext>
            </p:extLst>
          </p:nvPr>
        </p:nvGraphicFramePr>
        <p:xfrm>
          <a:off x="285398" y="2099993"/>
          <a:ext cx="3165374" cy="62467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620496">
                  <a:extLst>
                    <a:ext uri="{9D8B030D-6E8A-4147-A177-3AD203B41FA5}">
                      <a16:colId xmlns:a16="http://schemas.microsoft.com/office/drawing/2014/main" xmlns="" val="4271015246"/>
                    </a:ext>
                  </a:extLst>
                </a:gridCol>
                <a:gridCol w="979504">
                  <a:extLst>
                    <a:ext uri="{9D8B030D-6E8A-4147-A177-3AD203B41FA5}">
                      <a16:colId xmlns:a16="http://schemas.microsoft.com/office/drawing/2014/main" xmlns="" val="1795630945"/>
                    </a:ext>
                  </a:extLst>
                </a:gridCol>
                <a:gridCol w="1565374">
                  <a:extLst>
                    <a:ext uri="{9D8B030D-6E8A-4147-A177-3AD203B41FA5}">
                      <a16:colId xmlns:a16="http://schemas.microsoft.com/office/drawing/2014/main" xmlns="" val="1085254728"/>
                    </a:ext>
                  </a:extLst>
                </a:gridCol>
              </a:tblGrid>
              <a:tr h="624678"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District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2386524"/>
                  </a:ext>
                </a:extLst>
              </a:tr>
            </a:tbl>
          </a:graphicData>
        </a:graphic>
      </p:graphicFrame>
      <p:sp>
        <p:nvSpPr>
          <p:cNvPr id="19" name="Arrow: U-Turn 8">
            <a:extLst>
              <a:ext uri="{FF2B5EF4-FFF2-40B4-BE49-F238E27FC236}">
                <a16:creationId xmlns:a16="http://schemas.microsoft.com/office/drawing/2014/main" xmlns="" id="{DE355650-48DC-41D2-BA18-1023379CA3EB}"/>
              </a:ext>
            </a:extLst>
          </p:cNvPr>
          <p:cNvSpPr/>
          <p:nvPr/>
        </p:nvSpPr>
        <p:spPr>
          <a:xfrm flipH="1" flipV="1">
            <a:off x="496397" y="2676446"/>
            <a:ext cx="1069521" cy="475409"/>
          </a:xfrm>
          <a:prstGeom prst="uturnArrow">
            <a:avLst>
              <a:gd name="adj1" fmla="val 2778"/>
              <a:gd name="adj2" fmla="val 11111"/>
              <a:gd name="adj3" fmla="val 26389"/>
              <a:gd name="adj4" fmla="val 0"/>
              <a:gd name="adj5" fmla="val 100000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U-Turn 9">
            <a:extLst>
              <a:ext uri="{FF2B5EF4-FFF2-40B4-BE49-F238E27FC236}">
                <a16:creationId xmlns:a16="http://schemas.microsoft.com/office/drawing/2014/main" xmlns="" id="{ECBB47E6-216E-497D-880B-0A7699E2280E}"/>
              </a:ext>
            </a:extLst>
          </p:cNvPr>
          <p:cNvSpPr/>
          <p:nvPr/>
        </p:nvSpPr>
        <p:spPr>
          <a:xfrm flipH="1" flipV="1">
            <a:off x="1606168" y="2645669"/>
            <a:ext cx="1409173" cy="413657"/>
          </a:xfrm>
          <a:prstGeom prst="uturnArrow">
            <a:avLst>
              <a:gd name="adj1" fmla="val 2778"/>
              <a:gd name="adj2" fmla="val 11111"/>
              <a:gd name="adj3" fmla="val 26389"/>
              <a:gd name="adj4" fmla="val 0"/>
              <a:gd name="adj5" fmla="val 100000"/>
            </a:avLst>
          </a:prstGeom>
          <a:solidFill>
            <a:srgbClr val="00B0F0"/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769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16" grpId="0"/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FRONT-END </a:t>
            </a:r>
            <a:br>
              <a:rPr lang="en-US" dirty="0" smtClean="0"/>
            </a:br>
            <a:r>
              <a:rPr lang="en-US" dirty="0" smtClean="0"/>
              <a:t>WBSITE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74A5E4-E9CA-48B5-A641-886B92425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900"/>
          <a:stretch/>
        </p:blipFill>
        <p:spPr>
          <a:xfrm>
            <a:off x="4840658" y="1072244"/>
            <a:ext cx="7351342" cy="472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475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5" y="1319841"/>
            <a:ext cx="11163829" cy="52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66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53850" cy="548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4" y="4771344"/>
            <a:ext cx="114966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03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/>
          <a:lstStyle/>
          <a:p>
            <a:r>
              <a:rPr lang="en-US" dirty="0" smtClean="0"/>
              <a:t>NADRA ADMINISTRATION SYSTEM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SEMESTER</a:t>
            </a:r>
            <a:r>
              <a:rPr lang="en-US" dirty="0" smtClean="0"/>
              <a:t> PROJECT</a:t>
            </a:r>
          </a:p>
          <a:p>
            <a:endParaRPr lang="en-US" dirty="0" smtClean="0"/>
          </a:p>
          <a:p>
            <a:r>
              <a:rPr lang="en-US" dirty="0" smtClean="0"/>
              <a:t>GROUP MEMBERS: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SHARJEEL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MARIA MUSHTAQ</a:t>
            </a:r>
            <a:endParaRPr lang="en-US" sz="1700" dirty="0"/>
          </a:p>
        </p:txBody>
      </p:sp>
      <p:pic>
        <p:nvPicPr>
          <p:cNvPr id="4" name="Picture Placeholder 3" descr="Open book on table, blurred shelves of books in background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 FORM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50" y="1324907"/>
            <a:ext cx="11293736" cy="521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23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791" y="99430"/>
            <a:ext cx="8638495" cy="658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37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MARRIAGE CERTIFICATE &amp; REGISTRATION FORM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1" y="1371931"/>
            <a:ext cx="9980681" cy="548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98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46" y="370113"/>
            <a:ext cx="9447440" cy="596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0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 FORM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69" y="1372171"/>
            <a:ext cx="10635343" cy="536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92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6" y="192541"/>
            <a:ext cx="6387193" cy="65021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9" y="192540"/>
            <a:ext cx="5444618" cy="650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06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80" y="1491343"/>
            <a:ext cx="79343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17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CHILD REGISTRATION FORM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49" y="1342913"/>
            <a:ext cx="9978233" cy="543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61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248" y="459921"/>
            <a:ext cx="9384568" cy="606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09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 RENEWAL FORM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087" y="1316956"/>
            <a:ext cx="9656308" cy="543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42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03382" y="1338942"/>
            <a:ext cx="9982200" cy="529045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INTRODUCTION</a:t>
            </a:r>
            <a:endParaRPr lang="en-US" dirty="0" smtClean="0"/>
          </a:p>
          <a:p>
            <a:r>
              <a:rPr lang="en-US" dirty="0" smtClean="0"/>
              <a:t>RELATIONAL SCHEMA</a:t>
            </a:r>
            <a:endParaRPr lang="en-US" dirty="0"/>
          </a:p>
          <a:p>
            <a:r>
              <a:rPr lang="en-US" dirty="0" smtClean="0"/>
              <a:t>DATA ENTRY</a:t>
            </a:r>
          </a:p>
          <a:p>
            <a:r>
              <a:rPr lang="en-US" dirty="0" smtClean="0"/>
              <a:t>DATA REDUNDENCY AND DEPENDENCIES</a:t>
            </a:r>
          </a:p>
          <a:p>
            <a:r>
              <a:rPr lang="en-US" dirty="0" smtClean="0"/>
              <a:t>DATA NORMALIZATION</a:t>
            </a:r>
          </a:p>
          <a:p>
            <a:r>
              <a:rPr lang="en-US" dirty="0"/>
              <a:t>FRONT-END WEBSITE </a:t>
            </a:r>
          </a:p>
          <a:p>
            <a:pPr lvl="1"/>
            <a:r>
              <a:rPr lang="en-US" dirty="0"/>
              <a:t>HOME PAGE</a:t>
            </a:r>
          </a:p>
          <a:p>
            <a:pPr lvl="1"/>
            <a:r>
              <a:rPr lang="en-US" dirty="0"/>
              <a:t>REGISTRATION FORM</a:t>
            </a:r>
          </a:p>
          <a:p>
            <a:pPr lvl="1"/>
            <a:r>
              <a:rPr lang="en-US" dirty="0"/>
              <a:t>MARRIAGE CERTIFICATION AND REGISTRATION FORM</a:t>
            </a:r>
          </a:p>
          <a:p>
            <a:pPr lvl="1"/>
            <a:r>
              <a:rPr lang="en-US" dirty="0"/>
              <a:t>RECORD FORM</a:t>
            </a:r>
          </a:p>
          <a:p>
            <a:pPr lvl="1"/>
            <a:r>
              <a:rPr lang="en-US" dirty="0"/>
              <a:t>CHILD REGISTRATION FORM</a:t>
            </a:r>
          </a:p>
          <a:p>
            <a:pPr lvl="1"/>
            <a:r>
              <a:rPr lang="en-US" dirty="0"/>
              <a:t>ID RENEWAL </a:t>
            </a:r>
            <a:r>
              <a:rPr lang="en-US" dirty="0" smtClean="0"/>
              <a:t>FORM</a:t>
            </a:r>
            <a:endParaRPr lang="en-US" dirty="0"/>
          </a:p>
          <a:p>
            <a:r>
              <a:rPr lang="en-US" dirty="0" smtClean="0"/>
              <a:t>MY CONNECTION TO WEBSITE</a:t>
            </a:r>
          </a:p>
          <a:p>
            <a:r>
              <a:rPr lang="en-US" dirty="0" smtClean="0"/>
              <a:t>ERD</a:t>
            </a:r>
          </a:p>
          <a:p>
            <a:r>
              <a:rPr lang="en-US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20" y="152400"/>
            <a:ext cx="10037106" cy="635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42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296" y="2270322"/>
            <a:ext cx="3864428" cy="3150763"/>
          </a:xfrm>
        </p:spPr>
        <p:txBody>
          <a:bodyPr>
            <a:normAutofit/>
          </a:bodyPr>
          <a:lstStyle/>
          <a:p>
            <a:r>
              <a:rPr lang="en-US" dirty="0" err="1" smtClean="0"/>
              <a:t>MYsql</a:t>
            </a:r>
            <a:r>
              <a:rPr lang="en-US" dirty="0" smtClean="0"/>
              <a:t> CONNECTION </a:t>
            </a:r>
            <a:r>
              <a:rPr lang="en-US" dirty="0"/>
              <a:t>TO WEBSITE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Video 3" descr="A close up of a keyboard&#10;&#10;Description automatically generated with low confidence">
            <a:extLst>
              <a:ext uri="{FF2B5EF4-FFF2-40B4-BE49-F238E27FC236}">
                <a16:creationId xmlns:a16="http://schemas.microsoft.com/office/drawing/2014/main" xmlns="" id="{D5D263E0-89B4-4A33-B0A5-0650B2B66B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4209724" y="1088570"/>
            <a:ext cx="7982276" cy="469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454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</a:t>
            </a:r>
            <a:r>
              <a:rPr lang="en-US" dirty="0"/>
              <a:t>TO </a:t>
            </a:r>
            <a:r>
              <a:rPr lang="en-US" dirty="0" smtClean="0"/>
              <a:t>WEBSITE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621972"/>
            <a:ext cx="9147729" cy="482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32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4901" y="1589315"/>
            <a:ext cx="7124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ER </a:t>
            </a:r>
            <a:r>
              <a:rPr lang="en-US" dirty="0"/>
              <a:t>Diagram is </a:t>
            </a:r>
            <a:r>
              <a:rPr lang="en-US" b="1" dirty="0"/>
              <a:t>a visual representation of data that describes how data is related to each other using different ERD Symbols and Notations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</a:t>
            </a:r>
            <a:r>
              <a:rPr lang="en-US" dirty="0"/>
              <a:t> </a:t>
            </a:r>
            <a:r>
              <a:rPr lang="en-US" b="1" dirty="0"/>
              <a:t>entity–relationship model</a:t>
            </a:r>
            <a:r>
              <a:rPr lang="en-US" dirty="0"/>
              <a:t> (or </a:t>
            </a:r>
            <a:r>
              <a:rPr lang="en-US" b="1" dirty="0"/>
              <a:t>ER model</a:t>
            </a:r>
            <a:r>
              <a:rPr lang="en-US" dirty="0"/>
              <a:t>) describes interrelated things of interest in a specific domain of knowledge. A basic ER model is composed of entity types (which classify the things of interest) and specifies relationships that can exist between entities (instances of those entity types).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473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xmlns="" id="{EAD42044-44AD-433C-B14F-A3981D8F2B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" r="-1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49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</a:t>
            </a:r>
            <a:r>
              <a:rPr lang="en-US" dirty="0"/>
              <a:t>conclude the whole work</a:t>
            </a:r>
            <a:r>
              <a:rPr lang="en-US" dirty="0" smtClean="0"/>
              <a:t>, we </a:t>
            </a:r>
            <a:r>
              <a:rPr lang="en-US" dirty="0"/>
              <a:t>simply made a basic relational </a:t>
            </a:r>
            <a:r>
              <a:rPr lang="en-US" dirty="0" smtClean="0"/>
              <a:t>database </a:t>
            </a:r>
            <a:r>
              <a:rPr lang="en-US" dirty="0"/>
              <a:t>that shows the relationship among different entities and then made a basic front end page of NADRA that consists of different views and show a connection among the front-end and database which was the requirement of this project.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403" y="2982885"/>
            <a:ext cx="6680654" cy="3757867"/>
          </a:xfrm>
        </p:spPr>
      </p:pic>
    </p:spTree>
    <p:extLst>
      <p:ext uri="{BB962C8B-B14F-4D97-AF65-F5344CB8AC3E}">
        <p14:creationId xmlns:p14="http://schemas.microsoft.com/office/powerpoint/2010/main" val="319702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204" y="1360955"/>
            <a:ext cx="7856310" cy="5163831"/>
          </a:xfrm>
        </p:spPr>
      </p:pic>
    </p:spTree>
    <p:extLst>
      <p:ext uri="{BB962C8B-B14F-4D97-AF65-F5344CB8AC3E}">
        <p14:creationId xmlns:p14="http://schemas.microsoft.com/office/powerpoint/2010/main" val="2028447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 establish </a:t>
            </a:r>
            <a:r>
              <a:rPr lang="en-US" dirty="0"/>
              <a:t>a website of NADRA ADMINSITRATION SYSTEM using our knowledge and basis of DBMS to provide an online solution for identification</a:t>
            </a:r>
            <a:r>
              <a:rPr lang="en-US" dirty="0" smtClean="0"/>
              <a:t>, securing </a:t>
            </a:r>
            <a:r>
              <a:rPr lang="en-US" dirty="0"/>
              <a:t>documents and facilitating the </a:t>
            </a:r>
            <a:r>
              <a:rPr lang="en-US" dirty="0" smtClean="0"/>
              <a:t>public.</a:t>
            </a:r>
          </a:p>
          <a:p>
            <a:r>
              <a:rPr lang="en-US" dirty="0"/>
              <a:t>It may also deliver the purpose of mitigating identity theft and safe-guarding the interests of </a:t>
            </a:r>
            <a:r>
              <a:rPr lang="en-US" dirty="0" smtClean="0"/>
              <a:t>people.</a:t>
            </a:r>
          </a:p>
          <a:p>
            <a:r>
              <a:rPr lang="en-US" dirty="0"/>
              <a:t>Now the Government of Pakistan is trying to shift all the existing record of National Identity card(NIC) using central </a:t>
            </a:r>
            <a:r>
              <a:rPr lang="en-US" dirty="0" smtClean="0"/>
              <a:t>computerized database.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00200"/>
            <a:ext cx="6096012" cy="342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886" y="2690945"/>
            <a:ext cx="6847114" cy="284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43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SCHEMA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4900" y="1611086"/>
            <a:ext cx="52305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Our database is named as </a:t>
            </a:r>
            <a:r>
              <a:rPr lang="en-US" dirty="0" err="1" smtClean="0"/>
              <a:t>nadra_data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following relational schemas are made: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</a:t>
            </a:r>
            <a:r>
              <a:rPr lang="en-US" dirty="0" err="1" smtClean="0"/>
              <a:t>ard_details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Child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City_table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District_table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Employee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Female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Male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Office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Sys_admin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034" y="1832966"/>
            <a:ext cx="3799795" cy="413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ENTRY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</a:t>
            </a:r>
            <a:r>
              <a:rPr lang="en-US" dirty="0" err="1" smtClean="0"/>
              <a:t>ard_details</a:t>
            </a:r>
            <a:r>
              <a:rPr lang="en-US" dirty="0" smtClean="0"/>
              <a:t>					child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92" y="2343150"/>
            <a:ext cx="5772149" cy="396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41" y="2343150"/>
            <a:ext cx="5773667" cy="365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ENTRY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</a:t>
            </a:r>
            <a:r>
              <a:rPr lang="en-US" dirty="0" err="1" smtClean="0"/>
              <a:t>ity_table</a:t>
            </a:r>
            <a:r>
              <a:rPr lang="en-US" dirty="0" smtClean="0"/>
              <a:t>				</a:t>
            </a:r>
            <a:r>
              <a:rPr lang="en-US" dirty="0" err="1" smtClean="0"/>
              <a:t>district_table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930" y="1980696"/>
            <a:ext cx="2611211" cy="4092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22" y="1723120"/>
            <a:ext cx="2709863" cy="435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02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ENTRY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female</a:t>
            </a:r>
          </a:p>
          <a:p>
            <a:pPr marL="0" indent="0">
              <a:buNone/>
            </a:pPr>
            <a:r>
              <a:rPr lang="en-US" dirty="0" smtClean="0"/>
              <a:t>				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196" y="735467"/>
            <a:ext cx="5482318" cy="2774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537" y="3414485"/>
            <a:ext cx="83153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89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181</TotalTime>
  <Words>427</Words>
  <Application>Microsoft Office PowerPoint</Application>
  <PresentationFormat>Widescreen</PresentationFormat>
  <Paragraphs>142</Paragraphs>
  <Slides>36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Euphemia</vt:lpstr>
      <vt:lpstr>Plantagenet Cherokee</vt:lpstr>
      <vt:lpstr>Wingdings</vt:lpstr>
      <vt:lpstr>Academic Literature 16x9</vt:lpstr>
      <vt:lpstr>PowerPoint Presentation</vt:lpstr>
      <vt:lpstr>NADRA ADMINISTRATION SYSTEM</vt:lpstr>
      <vt:lpstr>Content</vt:lpstr>
      <vt:lpstr>INTRODUCTION</vt:lpstr>
      <vt:lpstr>DATABASE </vt:lpstr>
      <vt:lpstr>RELATIONAL SCHEMA</vt:lpstr>
      <vt:lpstr>DATA ENTRY</vt:lpstr>
      <vt:lpstr>DATA ENTRY</vt:lpstr>
      <vt:lpstr>DATA ENTRY</vt:lpstr>
      <vt:lpstr>DATA ENTRY</vt:lpstr>
      <vt:lpstr>DATA ENTRY</vt:lpstr>
      <vt:lpstr>DATA REDUNDENCY AND DEPENDENCIES</vt:lpstr>
      <vt:lpstr>DATA NORMALIZATION</vt:lpstr>
      <vt:lpstr>Continued…</vt:lpstr>
      <vt:lpstr>PowerPoint Presentation</vt:lpstr>
      <vt:lpstr>PowerPoint Presentation</vt:lpstr>
      <vt:lpstr>FRONT-END  WBSITE</vt:lpstr>
      <vt:lpstr>HOME PAGE</vt:lpstr>
      <vt:lpstr>PowerPoint Presentation</vt:lpstr>
      <vt:lpstr>REGISTRATION FORM</vt:lpstr>
      <vt:lpstr>PowerPoint Presentation</vt:lpstr>
      <vt:lpstr>MARRIAGE CERTIFICATE &amp; REGISTRATION FORM</vt:lpstr>
      <vt:lpstr>PowerPoint Presentation</vt:lpstr>
      <vt:lpstr>RECORD FORM</vt:lpstr>
      <vt:lpstr>PowerPoint Presentation</vt:lpstr>
      <vt:lpstr>PowerPoint Presentation</vt:lpstr>
      <vt:lpstr>CHILD REGISTRATION FORM</vt:lpstr>
      <vt:lpstr>PowerPoint Presentation</vt:lpstr>
      <vt:lpstr>ID RENEWAL FORM</vt:lpstr>
      <vt:lpstr>PowerPoint Presentation</vt:lpstr>
      <vt:lpstr>MYsql CONNECTION TO WEBSITE </vt:lpstr>
      <vt:lpstr>CONNECTION TO WEBSITE</vt:lpstr>
      <vt:lpstr>ERD</vt:lpstr>
      <vt:lpstr>PowerPoint Presentation</vt:lpstr>
      <vt:lpstr>CONCLUSION</vt:lpstr>
      <vt:lpstr>THANK YOU!!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20</cp:revision>
  <dcterms:created xsi:type="dcterms:W3CDTF">2022-12-27T15:09:53Z</dcterms:created>
  <dcterms:modified xsi:type="dcterms:W3CDTF">2022-12-27T18:11:24Z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